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378" r:id="rId3"/>
    <p:sldId id="302" r:id="rId4"/>
    <p:sldId id="363" r:id="rId5"/>
    <p:sldId id="372" r:id="rId6"/>
    <p:sldId id="373" r:id="rId7"/>
    <p:sldId id="374" r:id="rId8"/>
    <p:sldId id="375" r:id="rId9"/>
    <p:sldId id="376" r:id="rId10"/>
    <p:sldId id="37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ymond Hoogeveen" initials="RH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8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1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56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306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916833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8841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588154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1684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3/1/2018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2320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959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3/1/2018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470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354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3/1/2018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095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231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963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030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3/1/2018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237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564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666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hooltv.nl/video/wereldgodsdiensten-joden-christendom-en-islam/#q=isla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Mens en Maatschappij	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293899"/>
          </a:xfrm>
        </p:spPr>
        <p:txBody>
          <a:bodyPr>
            <a:normAutofit fontScale="92500"/>
          </a:bodyPr>
          <a:lstStyle/>
          <a:p>
            <a:r>
              <a:rPr lang="nl-NL" sz="2800" dirty="0" smtClean="0">
                <a:solidFill>
                  <a:schemeClr val="tx1"/>
                </a:solidFill>
              </a:rPr>
              <a:t>Cursus 5.3 : Het ontstaan van de Arabische Wereld</a:t>
            </a:r>
          </a:p>
          <a:p>
            <a:r>
              <a:rPr lang="nl-NL" dirty="0" smtClean="0"/>
              <a:t>1 BB</a:t>
            </a:r>
          </a:p>
          <a:p>
            <a:r>
              <a:rPr lang="nl-NL" dirty="0" smtClean="0"/>
              <a:t>                   Lesweek </a:t>
            </a:r>
            <a:r>
              <a:rPr lang="nl-NL" dirty="0"/>
              <a:t>2</a:t>
            </a:r>
            <a:endParaRPr lang="nl-NL" dirty="0" smtClean="0"/>
          </a:p>
        </p:txBody>
      </p:sp>
      <p:sp>
        <p:nvSpPr>
          <p:cNvPr id="4" name="Tekstvak 3"/>
          <p:cNvSpPr txBox="1"/>
          <p:nvPr/>
        </p:nvSpPr>
        <p:spPr>
          <a:xfrm>
            <a:off x="2627290" y="5378565"/>
            <a:ext cx="25811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u="sng" dirty="0" smtClean="0"/>
              <a:t>Handboek blz. 60</a:t>
            </a:r>
            <a:endParaRPr lang="nl-NL" sz="2400" u="sng" dirty="0"/>
          </a:p>
        </p:txBody>
      </p:sp>
      <p:pic>
        <p:nvPicPr>
          <p:cNvPr id="1026" name="Picture 2" descr="https://cdn2.iconfinder.com/data/icons/windows-8-metro-style/128/boo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642" y="5243981"/>
            <a:ext cx="730831" cy="730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926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Christenen en Moslims</a:t>
            </a:r>
            <a:endParaRPr lang="nl-NL" b="1" dirty="0"/>
          </a:p>
        </p:txBody>
      </p:sp>
      <p:sp>
        <p:nvSpPr>
          <p:cNvPr id="6" name="Tekstvak 5"/>
          <p:cNvSpPr txBox="1"/>
          <p:nvPr/>
        </p:nvSpPr>
        <p:spPr>
          <a:xfrm>
            <a:off x="9365876" y="399048"/>
            <a:ext cx="1617751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nl-NL" sz="2400" dirty="0" smtClean="0">
                <a:solidFill>
                  <a:schemeClr val="accent1"/>
                </a:solidFill>
              </a:rPr>
              <a:t>500 – 1000</a:t>
            </a:r>
            <a:endParaRPr lang="nl-NL" sz="2400" dirty="0">
              <a:solidFill>
                <a:schemeClr val="accent1"/>
              </a:solidFill>
            </a:endParaRPr>
          </a:p>
        </p:txBody>
      </p:sp>
      <p:pic>
        <p:nvPicPr>
          <p:cNvPr id="1026" name="Picture 2" descr="https://s-media-cache-ak0.pinimg.com/564x/fb/82/f4/fb82f4551313b7555d5576094cb8fc3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7719" y="202571"/>
            <a:ext cx="1316283" cy="1316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www.masterandmargarita.eu/images/02themas/haroe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918" y="1267118"/>
            <a:ext cx="6921217" cy="5590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static3.trouw.nl/static/photo/2014/2/2/14/20140616084905/media_xl_231397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918" y="1518854"/>
            <a:ext cx="8238227" cy="5404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6935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Planner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96215" y="2160589"/>
            <a:ext cx="10792496" cy="3880773"/>
          </a:xfrm>
        </p:spPr>
        <p:txBody>
          <a:bodyPr>
            <a:normAutofit/>
          </a:bodyPr>
          <a:lstStyle/>
          <a:p>
            <a:r>
              <a:rPr lang="nl-NL" sz="2400" b="1" dirty="0" smtClean="0"/>
              <a:t>Vertraagde Week P4 :   </a:t>
            </a:r>
            <a:r>
              <a:rPr lang="nl-NL" sz="2400" dirty="0" smtClean="0"/>
              <a:t>Cursus </a:t>
            </a:r>
            <a:r>
              <a:rPr lang="nl-NL" sz="2400" dirty="0"/>
              <a:t>5.2 – Monniken en </a:t>
            </a:r>
            <a:r>
              <a:rPr lang="nl-NL" sz="2400" dirty="0" smtClean="0"/>
              <a:t>Ridders</a:t>
            </a:r>
            <a:endParaRPr lang="nl-NL" sz="2400" b="1" dirty="0" smtClean="0"/>
          </a:p>
          <a:p>
            <a:r>
              <a:rPr lang="nl-NL" sz="2400" b="1" dirty="0" smtClean="0"/>
              <a:t>Lesweek 1, P5:	</a:t>
            </a:r>
            <a:r>
              <a:rPr lang="nl-NL" sz="2400" dirty="0" smtClean="0"/>
              <a:t>	</a:t>
            </a:r>
            <a:r>
              <a:rPr lang="nl-NL" sz="2400" dirty="0"/>
              <a:t> </a:t>
            </a:r>
            <a:r>
              <a:rPr lang="nl-NL" sz="2400" dirty="0" smtClean="0"/>
              <a:t>    Cursus 5.2 </a:t>
            </a:r>
            <a:r>
              <a:rPr lang="nl-NL" sz="2400" dirty="0"/>
              <a:t>– </a:t>
            </a:r>
            <a:r>
              <a:rPr lang="nl-NL" sz="2400" dirty="0" smtClean="0"/>
              <a:t>Monniken en Ridders</a:t>
            </a:r>
          </a:p>
          <a:p>
            <a:r>
              <a:rPr lang="nl-NL" sz="2400" b="1" dirty="0" smtClean="0"/>
              <a:t>Lesweek 2, P5:</a:t>
            </a:r>
            <a:r>
              <a:rPr lang="nl-NL" sz="2400" dirty="0" smtClean="0"/>
              <a:t>			</a:t>
            </a:r>
            <a:r>
              <a:rPr lang="nl-NL" sz="2400" dirty="0"/>
              <a:t>Cursus 5.3 – Ontstaan van de Arabische Wereld</a:t>
            </a:r>
          </a:p>
          <a:p>
            <a:r>
              <a:rPr lang="nl-NL" sz="2400" b="1" dirty="0" smtClean="0"/>
              <a:t>Lesweek 3, P5:</a:t>
            </a:r>
            <a:r>
              <a:rPr lang="nl-NL" sz="2400" dirty="0" smtClean="0"/>
              <a:t>			</a:t>
            </a:r>
            <a:r>
              <a:rPr lang="nl-NL" sz="2400" dirty="0"/>
              <a:t>Cursus 5.2 – 5.3 - Kruistochten</a:t>
            </a:r>
          </a:p>
          <a:p>
            <a:r>
              <a:rPr lang="nl-NL" sz="2400" b="1" dirty="0" smtClean="0"/>
              <a:t>Lesweek 4, P5:</a:t>
            </a:r>
            <a:r>
              <a:rPr lang="nl-NL" sz="2400" dirty="0" smtClean="0"/>
              <a:t>			</a:t>
            </a:r>
            <a:r>
              <a:rPr lang="nl-NL" sz="2400" dirty="0"/>
              <a:t>Cursus 5.2 – 5.3 - Kruistochten</a:t>
            </a:r>
          </a:p>
          <a:p>
            <a:r>
              <a:rPr lang="nl-NL" sz="2400" b="1" dirty="0" smtClean="0"/>
              <a:t>Lesweek 5, P5: </a:t>
            </a:r>
            <a:r>
              <a:rPr lang="nl-NL" sz="2400" dirty="0" smtClean="0"/>
              <a:t>			</a:t>
            </a:r>
            <a:r>
              <a:rPr lang="nl-NL" sz="2400" dirty="0"/>
              <a:t>Toets 5.1 – 5.4</a:t>
            </a:r>
          </a:p>
          <a:p>
            <a:r>
              <a:rPr lang="nl-NL" sz="2400" b="1" dirty="0" smtClean="0"/>
              <a:t>Vertraagde Week P5:    </a:t>
            </a:r>
            <a:r>
              <a:rPr lang="nl-NL" sz="2400" dirty="0" smtClean="0"/>
              <a:t>Uitloopweek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413806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Deze les:</a:t>
            </a:r>
            <a:br>
              <a:rPr lang="nl-NL" dirty="0" smtClean="0"/>
            </a:b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3" y="1545465"/>
            <a:ext cx="9368187" cy="4495897"/>
          </a:xfrm>
        </p:spPr>
        <p:txBody>
          <a:bodyPr>
            <a:normAutofit/>
          </a:bodyPr>
          <a:lstStyle/>
          <a:p>
            <a:r>
              <a:rPr lang="nl-NL" sz="2200" dirty="0" smtClean="0">
                <a:latin typeface="Candara" panose="020E0502030303020204" pitchFamily="34" charset="0"/>
              </a:rPr>
              <a:t>Ik </a:t>
            </a:r>
            <a:r>
              <a:rPr lang="nl-NL" sz="2200" dirty="0">
                <a:latin typeface="Candara" panose="020E0502030303020204" pitchFamily="34" charset="0"/>
              </a:rPr>
              <a:t>kan </a:t>
            </a:r>
            <a:r>
              <a:rPr lang="nl-NL" sz="2200" b="1" dirty="0">
                <a:latin typeface="Candara" panose="020E0502030303020204" pitchFamily="34" charset="0"/>
              </a:rPr>
              <a:t>drie</a:t>
            </a:r>
            <a:r>
              <a:rPr lang="nl-NL" sz="2200" dirty="0">
                <a:latin typeface="Candara" panose="020E0502030303020204" pitchFamily="34" charset="0"/>
              </a:rPr>
              <a:t> dingen noemen waarin de Christenen van de Moslims geleerd hebben. </a:t>
            </a:r>
          </a:p>
          <a:p>
            <a:r>
              <a:rPr lang="nl-NL" sz="2200" dirty="0" smtClean="0">
                <a:latin typeface="Candara" panose="020E0502030303020204" pitchFamily="34" charset="0"/>
              </a:rPr>
              <a:t>Ik </a:t>
            </a:r>
            <a:r>
              <a:rPr lang="nl-NL" sz="2200" dirty="0">
                <a:latin typeface="Candara" panose="020E0502030303020204" pitchFamily="34" charset="0"/>
              </a:rPr>
              <a:t>kan de begrippen: </a:t>
            </a:r>
            <a:r>
              <a:rPr lang="nl-NL" sz="2200" b="1" dirty="0">
                <a:latin typeface="Candara" panose="020E0502030303020204" pitchFamily="34" charset="0"/>
              </a:rPr>
              <a:t>Koran, Islam, profeet</a:t>
            </a:r>
            <a:r>
              <a:rPr lang="nl-NL" sz="2200" dirty="0">
                <a:latin typeface="Candara" panose="020E0502030303020204" pitchFamily="34" charset="0"/>
              </a:rPr>
              <a:t> en </a:t>
            </a:r>
            <a:r>
              <a:rPr lang="nl-NL" sz="2200" b="1" dirty="0">
                <a:latin typeface="Candara" panose="020E0502030303020204" pitchFamily="34" charset="0"/>
              </a:rPr>
              <a:t>kalief</a:t>
            </a:r>
            <a:r>
              <a:rPr lang="nl-NL" sz="2200" dirty="0">
                <a:latin typeface="Candara" panose="020E0502030303020204" pitchFamily="34" charset="0"/>
              </a:rPr>
              <a:t> in eigen woorden uitleggen.</a:t>
            </a:r>
          </a:p>
          <a:p>
            <a:r>
              <a:rPr lang="nl-NL" sz="2200" dirty="0" smtClean="0">
                <a:latin typeface="Candara" panose="020E0502030303020204" pitchFamily="34" charset="0"/>
              </a:rPr>
              <a:t>Ik </a:t>
            </a:r>
            <a:r>
              <a:rPr lang="nl-NL" sz="2200" dirty="0">
                <a:latin typeface="Candara" panose="020E0502030303020204" pitchFamily="34" charset="0"/>
              </a:rPr>
              <a:t>kan uitleggen hoe de moslims tegen andere geloven aankeken. </a:t>
            </a:r>
          </a:p>
          <a:p>
            <a:r>
              <a:rPr lang="nl-NL" sz="2200" dirty="0" smtClean="0">
                <a:latin typeface="Candara" panose="020E0502030303020204" pitchFamily="34" charset="0"/>
              </a:rPr>
              <a:t>Ik </a:t>
            </a:r>
            <a:r>
              <a:rPr lang="nl-NL" sz="2200" dirty="0">
                <a:latin typeface="Candara" panose="020E0502030303020204" pitchFamily="34" charset="0"/>
              </a:rPr>
              <a:t>kan de verschillen tussen het </a:t>
            </a:r>
            <a:r>
              <a:rPr lang="nl-NL" sz="2200" b="1" dirty="0">
                <a:latin typeface="Candara" panose="020E0502030303020204" pitchFamily="34" charset="0"/>
              </a:rPr>
              <a:t>christendom</a:t>
            </a:r>
            <a:r>
              <a:rPr lang="nl-NL" sz="2200" dirty="0">
                <a:latin typeface="Candara" panose="020E0502030303020204" pitchFamily="34" charset="0"/>
              </a:rPr>
              <a:t> en de </a:t>
            </a:r>
            <a:r>
              <a:rPr lang="nl-NL" sz="2200" b="1" dirty="0">
                <a:latin typeface="Candara" panose="020E0502030303020204" pitchFamily="34" charset="0"/>
              </a:rPr>
              <a:t>islam</a:t>
            </a:r>
            <a:r>
              <a:rPr lang="nl-NL" sz="2200" dirty="0">
                <a:latin typeface="Candara" panose="020E0502030303020204" pitchFamily="34" charset="0"/>
              </a:rPr>
              <a:t> in eigen woorden uitleggen. </a:t>
            </a:r>
          </a:p>
          <a:p>
            <a:r>
              <a:rPr lang="nl-NL" sz="2200" dirty="0" smtClean="0">
                <a:latin typeface="Candara" panose="020E0502030303020204" pitchFamily="34" charset="0"/>
              </a:rPr>
              <a:t>Je leert de volgende begrippen:</a:t>
            </a:r>
            <a:br>
              <a:rPr lang="nl-NL" sz="2200" dirty="0" smtClean="0">
                <a:latin typeface="Candara" panose="020E0502030303020204" pitchFamily="34" charset="0"/>
              </a:rPr>
            </a:br>
            <a:r>
              <a:rPr lang="nl-NL" sz="2200" dirty="0" smtClean="0">
                <a:latin typeface="Candara" panose="020E0502030303020204" pitchFamily="34" charset="0"/>
              </a:rPr>
              <a:t>			</a:t>
            </a:r>
            <a:r>
              <a:rPr lang="nl-NL" sz="2200" b="1" dirty="0" smtClean="0">
                <a:latin typeface="Candara" panose="020E0502030303020204" pitchFamily="34" charset="0"/>
              </a:rPr>
              <a:t>Islam, </a:t>
            </a:r>
            <a:r>
              <a:rPr lang="nl-NL" sz="2200" b="1" dirty="0">
                <a:latin typeface="Candara" panose="020E0502030303020204" pitchFamily="34" charset="0"/>
              </a:rPr>
              <a:t>T</a:t>
            </a:r>
            <a:r>
              <a:rPr lang="nl-NL" sz="2200" b="1" dirty="0" smtClean="0">
                <a:latin typeface="Candara" panose="020E0502030303020204" pitchFamily="34" charset="0"/>
              </a:rPr>
              <a:t>hora, Koran, Kalief, Profeet, Arabieren </a:t>
            </a:r>
            <a:r>
              <a:rPr lang="nl-NL" sz="2200" dirty="0" smtClean="0">
                <a:latin typeface="Candara" panose="020E0502030303020204" pitchFamily="34" charset="0"/>
              </a:rPr>
              <a:t>en kan deze in eigen woorden uitleggen</a:t>
            </a:r>
            <a:r>
              <a:rPr lang="nl-NL" sz="2200" dirty="0">
                <a:latin typeface="Candara" panose="020E0502030303020204" pitchFamily="34" charset="0"/>
              </a:rPr>
              <a:t>.</a:t>
            </a:r>
            <a:endParaRPr lang="nl-NL" sz="2200" b="1" dirty="0" smtClean="0">
              <a:latin typeface="Candara" panose="020E0502030303020204" pitchFamily="34" charset="0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9365876" y="399048"/>
            <a:ext cx="1617751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nl-NL" sz="2400" dirty="0" smtClean="0">
                <a:solidFill>
                  <a:schemeClr val="accent1"/>
                </a:solidFill>
              </a:rPr>
              <a:t>500 – 1000</a:t>
            </a:r>
            <a:endParaRPr lang="nl-NL" sz="2400" dirty="0">
              <a:solidFill>
                <a:schemeClr val="accent1"/>
              </a:solidFill>
            </a:endParaRPr>
          </a:p>
        </p:txBody>
      </p:sp>
      <p:pic>
        <p:nvPicPr>
          <p:cNvPr id="1026" name="Picture 2" descr="https://s-media-cache-ak0.pinimg.com/564x/fb/82/f4/fb82f4551313b7555d5576094cb8fc3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7719" y="202571"/>
            <a:ext cx="1316283" cy="1316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798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Het Arabische Rijk</a:t>
            </a:r>
            <a:br>
              <a:rPr lang="nl-NL" dirty="0" smtClean="0"/>
            </a:br>
            <a:endParaRPr lang="nl-NL" b="1" dirty="0"/>
          </a:p>
        </p:txBody>
      </p:sp>
      <p:sp>
        <p:nvSpPr>
          <p:cNvPr id="6" name="Tekstvak 5"/>
          <p:cNvSpPr txBox="1"/>
          <p:nvPr/>
        </p:nvSpPr>
        <p:spPr>
          <a:xfrm>
            <a:off x="9365876" y="399048"/>
            <a:ext cx="1617751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nl-NL" sz="2400" dirty="0" smtClean="0">
                <a:solidFill>
                  <a:schemeClr val="accent1"/>
                </a:solidFill>
              </a:rPr>
              <a:t>500 – 1000</a:t>
            </a:r>
            <a:endParaRPr lang="nl-NL" sz="2400" dirty="0">
              <a:solidFill>
                <a:schemeClr val="accent1"/>
              </a:solidFill>
            </a:endParaRPr>
          </a:p>
        </p:txBody>
      </p:sp>
      <p:pic>
        <p:nvPicPr>
          <p:cNvPr id="1026" name="Picture 2" descr="https://s-media-cache-ak0.pinimg.com/564x/fb/82/f4/fb82f4551313b7555d5576094cb8fc3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7719" y="202571"/>
            <a:ext cx="1316283" cy="1316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upload.wikimedia.org/wikipedia/commons/thumb/a/a4/Frankenrijk.jpg/500px-Frankenrij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290" y="1270000"/>
            <a:ext cx="6296363" cy="5301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m.deondernemer.nl/UserFiles/image/2012/201203/20120308/08-03-2012/arabische.rijk.42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490" y="1262873"/>
            <a:ext cx="5885961" cy="5595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2887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Verhaal van Mohammed</a:t>
            </a:r>
            <a:endParaRPr lang="nl-NL" b="1" dirty="0"/>
          </a:p>
        </p:txBody>
      </p:sp>
      <p:sp>
        <p:nvSpPr>
          <p:cNvPr id="6" name="Tekstvak 5"/>
          <p:cNvSpPr txBox="1"/>
          <p:nvPr/>
        </p:nvSpPr>
        <p:spPr>
          <a:xfrm>
            <a:off x="9365876" y="399048"/>
            <a:ext cx="1617751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nl-NL" sz="2400" dirty="0" smtClean="0">
                <a:solidFill>
                  <a:schemeClr val="accent1"/>
                </a:solidFill>
              </a:rPr>
              <a:t>500 – 1000</a:t>
            </a:r>
            <a:endParaRPr lang="nl-NL" sz="2400" dirty="0">
              <a:solidFill>
                <a:schemeClr val="accent1"/>
              </a:solidFill>
            </a:endParaRPr>
          </a:p>
        </p:txBody>
      </p:sp>
      <p:pic>
        <p:nvPicPr>
          <p:cNvPr id="1026" name="Picture 2" descr="https://s-media-cache-ak0.pinimg.com/564x/fb/82/f4/fb82f4551313b7555d5576094cb8fc3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7719" y="202571"/>
            <a:ext cx="1316283" cy="1316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jdelijke aanduiding voor inhoud 2"/>
          <p:cNvSpPr>
            <a:spLocks noGrp="1"/>
          </p:cNvSpPr>
          <p:nvPr>
            <p:ph idx="1"/>
          </p:nvPr>
        </p:nvSpPr>
        <p:spPr>
          <a:xfrm>
            <a:off x="677333" y="1545465"/>
            <a:ext cx="9368187" cy="4495897"/>
          </a:xfrm>
        </p:spPr>
        <p:txBody>
          <a:bodyPr>
            <a:normAutofit lnSpcReduction="10000"/>
          </a:bodyPr>
          <a:lstStyle/>
          <a:p>
            <a:r>
              <a:rPr lang="nl-NL" sz="2200" dirty="0">
                <a:latin typeface="Candara" panose="020E0502030303020204" pitchFamily="34" charset="0"/>
              </a:rPr>
              <a:t>In het jaar 0 wordt Jezus geboren. </a:t>
            </a:r>
            <a:r>
              <a:rPr lang="nl-NL" sz="2200" b="1" dirty="0">
                <a:latin typeface="Candara" panose="020E0502030303020204" pitchFamily="34" charset="0"/>
              </a:rPr>
              <a:t>Jezus</a:t>
            </a:r>
            <a:r>
              <a:rPr lang="nl-NL" sz="2200" dirty="0">
                <a:latin typeface="Candara" panose="020E0502030303020204" pitchFamily="34" charset="0"/>
              </a:rPr>
              <a:t> is een van de belangrijkste personen van het Christelijke geloof.</a:t>
            </a:r>
          </a:p>
          <a:p>
            <a:r>
              <a:rPr lang="nl-NL" sz="2200" dirty="0">
                <a:latin typeface="Candara" panose="020E0502030303020204" pitchFamily="34" charset="0"/>
              </a:rPr>
              <a:t>Ongeveer 6 eeuwen later wordt </a:t>
            </a:r>
            <a:r>
              <a:rPr lang="nl-NL" sz="2200" b="1" dirty="0">
                <a:latin typeface="Candara" panose="020E0502030303020204" pitchFamily="34" charset="0"/>
              </a:rPr>
              <a:t>Mohammed</a:t>
            </a:r>
            <a:r>
              <a:rPr lang="nl-NL" sz="2200" dirty="0">
                <a:latin typeface="Candara" panose="020E0502030303020204" pitchFamily="34" charset="0"/>
              </a:rPr>
              <a:t> geboren in Mekka.</a:t>
            </a:r>
          </a:p>
          <a:p>
            <a:r>
              <a:rPr lang="nl-NL" sz="2200" dirty="0">
                <a:latin typeface="Candara" panose="020E0502030303020204" pitchFamily="34" charset="0"/>
              </a:rPr>
              <a:t>Allah(God) spreekt tot Mohammed in een droom en vanaf die dag wordt hij een </a:t>
            </a:r>
            <a:r>
              <a:rPr lang="nl-NL" sz="2200" b="1" dirty="0">
                <a:latin typeface="Candara" panose="020E0502030303020204" pitchFamily="34" charset="0"/>
              </a:rPr>
              <a:t>profeet</a:t>
            </a:r>
            <a:r>
              <a:rPr lang="nl-NL" sz="2200" dirty="0">
                <a:latin typeface="Candara" panose="020E0502030303020204" pitchFamily="34" charset="0"/>
              </a:rPr>
              <a:t>.</a:t>
            </a:r>
          </a:p>
          <a:p>
            <a:r>
              <a:rPr lang="nl-NL" sz="2200" b="1" dirty="0">
                <a:latin typeface="Candara" panose="020E0502030303020204" pitchFamily="34" charset="0"/>
              </a:rPr>
              <a:t>Profeet</a:t>
            </a:r>
            <a:r>
              <a:rPr lang="nl-NL" sz="2200" dirty="0">
                <a:latin typeface="Candara" panose="020E0502030303020204" pitchFamily="34" charset="0"/>
              </a:rPr>
              <a:t> = een boodschapper van God die voorspellingen doet, net zoals Jezus.</a:t>
            </a:r>
          </a:p>
          <a:p>
            <a:r>
              <a:rPr lang="nl-NL" sz="2200" dirty="0">
                <a:latin typeface="Candara" panose="020E0502030303020204" pitchFamily="34" charset="0"/>
              </a:rPr>
              <a:t>Mensen beginnen alleen in </a:t>
            </a:r>
            <a:r>
              <a:rPr lang="nl-NL" sz="2200" b="1" dirty="0">
                <a:latin typeface="Candara" panose="020E0502030303020204" pitchFamily="34" charset="0"/>
              </a:rPr>
              <a:t>Allah</a:t>
            </a:r>
            <a:r>
              <a:rPr lang="nl-NL" sz="2200" dirty="0">
                <a:latin typeface="Candara" panose="020E0502030303020204" pitchFamily="34" charset="0"/>
              </a:rPr>
              <a:t> te geloven en niet meer in meerdere goden. Zo ontstaat de </a:t>
            </a:r>
            <a:r>
              <a:rPr lang="nl-NL" sz="2200" b="1" dirty="0">
                <a:latin typeface="Candara" panose="020E0502030303020204" pitchFamily="34" charset="0"/>
              </a:rPr>
              <a:t>Islam</a:t>
            </a:r>
            <a:r>
              <a:rPr lang="nl-NL" sz="2200" dirty="0">
                <a:latin typeface="Candara" panose="020E0502030303020204" pitchFamily="34" charset="0"/>
              </a:rPr>
              <a:t>.</a:t>
            </a:r>
          </a:p>
          <a:p>
            <a:r>
              <a:rPr lang="nl-NL" sz="2200" dirty="0">
                <a:latin typeface="Candara" panose="020E0502030303020204" pitchFamily="34" charset="0"/>
              </a:rPr>
              <a:t>Aanhangers van de </a:t>
            </a:r>
            <a:r>
              <a:rPr lang="nl-NL" sz="2200" b="1" dirty="0">
                <a:latin typeface="Candara" panose="020E0502030303020204" pitchFamily="34" charset="0"/>
              </a:rPr>
              <a:t>Islam</a:t>
            </a:r>
            <a:r>
              <a:rPr lang="nl-NL" sz="2200" dirty="0">
                <a:latin typeface="Candara" panose="020E0502030303020204" pitchFamily="34" charset="0"/>
              </a:rPr>
              <a:t> worden moslim genoemd.</a:t>
            </a:r>
          </a:p>
          <a:p>
            <a:r>
              <a:rPr lang="nl-NL" sz="2200" dirty="0">
                <a:latin typeface="Candara" panose="020E0502030303020204" pitchFamily="34" charset="0"/>
              </a:rPr>
              <a:t>Alle </a:t>
            </a:r>
            <a:r>
              <a:rPr lang="nl-NL" sz="2200" dirty="0" smtClean="0">
                <a:latin typeface="Candara" panose="020E0502030303020204" pitchFamily="34" charset="0"/>
              </a:rPr>
              <a:t>(dromen) </a:t>
            </a:r>
            <a:r>
              <a:rPr lang="nl-NL" sz="2200" dirty="0">
                <a:latin typeface="Candara" panose="020E0502030303020204" pitchFamily="34" charset="0"/>
              </a:rPr>
              <a:t>die Mohammed krijgt worden opgeschreven in de </a:t>
            </a:r>
            <a:r>
              <a:rPr lang="nl-NL" sz="2200" b="1" dirty="0">
                <a:latin typeface="Candara" panose="020E0502030303020204" pitchFamily="34" charset="0"/>
              </a:rPr>
              <a:t>Koran</a:t>
            </a:r>
            <a:r>
              <a:rPr lang="nl-NL" sz="2200" dirty="0">
                <a:latin typeface="Candara" panose="020E0502030303020204" pitchFamily="34" charset="0"/>
              </a:rPr>
              <a:t>, een heilig boek net zoals de Bijbel.</a:t>
            </a:r>
          </a:p>
        </p:txBody>
      </p:sp>
    </p:spTree>
    <p:extLst>
      <p:ext uri="{BB962C8B-B14F-4D97-AF65-F5344CB8AC3E}">
        <p14:creationId xmlns:p14="http://schemas.microsoft.com/office/powerpoint/2010/main" val="48013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Verhaal van Mohammed</a:t>
            </a:r>
            <a:endParaRPr lang="nl-NL" b="1" dirty="0"/>
          </a:p>
        </p:txBody>
      </p:sp>
      <p:sp>
        <p:nvSpPr>
          <p:cNvPr id="6" name="Tekstvak 5"/>
          <p:cNvSpPr txBox="1"/>
          <p:nvPr/>
        </p:nvSpPr>
        <p:spPr>
          <a:xfrm>
            <a:off x="9365876" y="399048"/>
            <a:ext cx="1617751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nl-NL" sz="2400" dirty="0" smtClean="0">
                <a:solidFill>
                  <a:schemeClr val="accent1"/>
                </a:solidFill>
              </a:rPr>
              <a:t>500 – 1000</a:t>
            </a:r>
            <a:endParaRPr lang="nl-NL" sz="2400" dirty="0">
              <a:solidFill>
                <a:schemeClr val="accent1"/>
              </a:solidFill>
            </a:endParaRPr>
          </a:p>
        </p:txBody>
      </p:sp>
      <p:pic>
        <p:nvPicPr>
          <p:cNvPr id="1026" name="Picture 2" descr="https://s-media-cache-ak0.pinimg.com/564x/fb/82/f4/fb82f4551313b7555d5576094cb8fc3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7719" y="202571"/>
            <a:ext cx="1316283" cy="1316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8" name="Picture 2" descr="http://upload.wikimedia.org/wikipedia/commons/2/20/Mohammed_receiving_revelation_from_the_angel_Gabriel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460" y="1236950"/>
            <a:ext cx="7303433" cy="5497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5964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Verhaal van Mohammed</a:t>
            </a:r>
            <a:endParaRPr lang="nl-NL" b="1" dirty="0"/>
          </a:p>
        </p:txBody>
      </p:sp>
      <p:sp>
        <p:nvSpPr>
          <p:cNvPr id="6" name="Tekstvak 5"/>
          <p:cNvSpPr txBox="1"/>
          <p:nvPr/>
        </p:nvSpPr>
        <p:spPr>
          <a:xfrm>
            <a:off x="9365876" y="399048"/>
            <a:ext cx="1617751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nl-NL" sz="2400" dirty="0" smtClean="0">
                <a:solidFill>
                  <a:schemeClr val="accent1"/>
                </a:solidFill>
              </a:rPr>
              <a:t>500 – 1000</a:t>
            </a:r>
            <a:endParaRPr lang="nl-NL" sz="2400" dirty="0">
              <a:solidFill>
                <a:schemeClr val="accent1"/>
              </a:solidFill>
            </a:endParaRPr>
          </a:p>
        </p:txBody>
      </p:sp>
      <p:pic>
        <p:nvPicPr>
          <p:cNvPr id="1026" name="Picture 2" descr="https://s-media-cache-ak0.pinimg.com/564x/fb/82/f4/fb82f4551313b7555d5576094cb8fc3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7719" y="202571"/>
            <a:ext cx="1316283" cy="1316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jdelijke aanduiding voor inhoud 2"/>
          <p:cNvSpPr>
            <a:spLocks noGrp="1"/>
          </p:cNvSpPr>
          <p:nvPr>
            <p:ph idx="1"/>
          </p:nvPr>
        </p:nvSpPr>
        <p:spPr>
          <a:xfrm>
            <a:off x="677333" y="1545465"/>
            <a:ext cx="9368187" cy="4495897"/>
          </a:xfrm>
        </p:spPr>
        <p:txBody>
          <a:bodyPr>
            <a:normAutofit/>
          </a:bodyPr>
          <a:lstStyle/>
          <a:p>
            <a:r>
              <a:rPr lang="nl-NL" sz="2200" dirty="0">
                <a:latin typeface="Candara" panose="020E0502030303020204" pitchFamily="34" charset="0"/>
              </a:rPr>
              <a:t>In Medina kreeg Mohammed veel aanhangers onder de Arabieren. Mohammed werd daar ook </a:t>
            </a:r>
            <a:r>
              <a:rPr lang="nl-NL" sz="2200" dirty="0" smtClean="0">
                <a:latin typeface="Candara" panose="020E0502030303020204" pitchFamily="34" charset="0"/>
              </a:rPr>
              <a:t>een leider </a:t>
            </a:r>
            <a:r>
              <a:rPr lang="nl-NL" sz="2200" dirty="0">
                <a:latin typeface="Candara" panose="020E0502030303020204" pitchFamily="34" charset="0"/>
              </a:rPr>
              <a:t>over een grote groep mensen. </a:t>
            </a:r>
          </a:p>
          <a:p>
            <a:r>
              <a:rPr lang="nl-NL" sz="2200" dirty="0">
                <a:latin typeface="Candara" panose="020E0502030303020204" pitchFamily="34" charset="0"/>
              </a:rPr>
              <a:t>Hij kreeg een </a:t>
            </a:r>
            <a:r>
              <a:rPr lang="nl-NL" sz="2200" b="1" dirty="0">
                <a:latin typeface="Candara" panose="020E0502030303020204" pitchFamily="34" charset="0"/>
              </a:rPr>
              <a:t>eigen leger </a:t>
            </a:r>
            <a:r>
              <a:rPr lang="nl-NL" sz="2200" dirty="0">
                <a:latin typeface="Candara" panose="020E0502030303020204" pitchFamily="34" charset="0"/>
              </a:rPr>
              <a:t>en veroverde grote gebieden</a:t>
            </a:r>
            <a:r>
              <a:rPr lang="nl-NL" sz="2200" dirty="0" smtClean="0">
                <a:latin typeface="Candara" panose="020E0502030303020204" pitchFamily="34" charset="0"/>
              </a:rPr>
              <a:t>. </a:t>
            </a:r>
            <a:r>
              <a:rPr lang="nl-NL" sz="2200" b="1" dirty="0" smtClean="0">
                <a:latin typeface="Candara" panose="020E0502030303020204" pitchFamily="34" charset="0"/>
              </a:rPr>
              <a:t>Net zoals Karel de Grote dus.</a:t>
            </a:r>
            <a:endParaRPr lang="nl-NL" sz="2200" b="1" dirty="0">
              <a:latin typeface="Candara" panose="020E0502030303020204" pitchFamily="34" charset="0"/>
            </a:endParaRPr>
          </a:p>
          <a:p>
            <a:r>
              <a:rPr lang="nl-NL" sz="2200" dirty="0">
                <a:latin typeface="Candara" panose="020E0502030303020204" pitchFamily="34" charset="0"/>
              </a:rPr>
              <a:t>Na zijn dood volgden </a:t>
            </a:r>
            <a:r>
              <a:rPr lang="nl-NL" sz="2200" b="1" dirty="0">
                <a:latin typeface="Candara" panose="020E0502030303020204" pitchFamily="34" charset="0"/>
              </a:rPr>
              <a:t>Kaliefen</a:t>
            </a:r>
            <a:r>
              <a:rPr lang="nl-NL" sz="2200" dirty="0">
                <a:latin typeface="Candara" panose="020E0502030303020204" pitchFamily="34" charset="0"/>
              </a:rPr>
              <a:t> hem op. Een </a:t>
            </a:r>
            <a:r>
              <a:rPr lang="nl-NL" sz="2200" b="1" dirty="0">
                <a:latin typeface="Candara" panose="020E0502030303020204" pitchFamily="34" charset="0"/>
              </a:rPr>
              <a:t>Kalief</a:t>
            </a:r>
            <a:r>
              <a:rPr lang="nl-NL" sz="2200" dirty="0">
                <a:latin typeface="Candara" panose="020E0502030303020204" pitchFamily="34" charset="0"/>
              </a:rPr>
              <a:t> is een soort van leider van een groep gelovigen. Een opvolger van Mohammed.</a:t>
            </a:r>
          </a:p>
          <a:p>
            <a:r>
              <a:rPr lang="nl-NL" sz="2200" dirty="0">
                <a:latin typeface="Candara" panose="020E0502030303020204" pitchFamily="34" charset="0"/>
              </a:rPr>
              <a:t>De Arabieren worden in 732 bij </a:t>
            </a:r>
            <a:r>
              <a:rPr lang="nl-NL" sz="2200" b="1" dirty="0">
                <a:latin typeface="Candara" panose="020E0502030303020204" pitchFamily="34" charset="0"/>
              </a:rPr>
              <a:t>Poitiers</a:t>
            </a:r>
            <a:r>
              <a:rPr lang="nl-NL" sz="2200" dirty="0">
                <a:latin typeface="Candara" panose="020E0502030303020204" pitchFamily="34" charset="0"/>
              </a:rPr>
              <a:t> in Frankrijk verslagen. </a:t>
            </a:r>
            <a:r>
              <a:rPr lang="nl-NL" sz="2200" dirty="0" smtClean="0">
                <a:latin typeface="Candara" panose="020E0502030303020204" pitchFamily="34" charset="0"/>
              </a:rPr>
              <a:t>(Door de opa van Karel de Grote)</a:t>
            </a:r>
            <a:endParaRPr lang="nl-NL" sz="2200" dirty="0">
              <a:latin typeface="Candara" panose="020E0502030303020204" pitchFamily="34" charset="0"/>
            </a:endParaRPr>
          </a:p>
        </p:txBody>
      </p:sp>
      <p:pic>
        <p:nvPicPr>
          <p:cNvPr id="3074" name="Picture 2" descr="Slag bij Vouillé, in de buurt van het huidige Poitiers, tussen de Franken, onder leiding van Clovis en de Visigoten, onder leiding van Alaric II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2" y="1505975"/>
            <a:ext cx="9765387" cy="535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8029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Tolerantie</a:t>
            </a:r>
            <a:endParaRPr lang="nl-NL" b="1" dirty="0"/>
          </a:p>
        </p:txBody>
      </p:sp>
      <p:sp>
        <p:nvSpPr>
          <p:cNvPr id="6" name="Tekstvak 5"/>
          <p:cNvSpPr txBox="1"/>
          <p:nvPr/>
        </p:nvSpPr>
        <p:spPr>
          <a:xfrm>
            <a:off x="9365876" y="399048"/>
            <a:ext cx="1617751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nl-NL" sz="2400" dirty="0" smtClean="0">
                <a:solidFill>
                  <a:schemeClr val="accent1"/>
                </a:solidFill>
              </a:rPr>
              <a:t>500 – 1000</a:t>
            </a:r>
            <a:endParaRPr lang="nl-NL" sz="2400" dirty="0">
              <a:solidFill>
                <a:schemeClr val="accent1"/>
              </a:solidFill>
            </a:endParaRPr>
          </a:p>
        </p:txBody>
      </p:sp>
      <p:pic>
        <p:nvPicPr>
          <p:cNvPr id="1026" name="Picture 2" descr="https://s-media-cache-ak0.pinimg.com/564x/fb/82/f4/fb82f4551313b7555d5576094cb8fc3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7719" y="202571"/>
            <a:ext cx="1316283" cy="1316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jdelijke aanduiding voor inhoud 2"/>
          <p:cNvSpPr>
            <a:spLocks noGrp="1"/>
          </p:cNvSpPr>
          <p:nvPr>
            <p:ph idx="1"/>
          </p:nvPr>
        </p:nvSpPr>
        <p:spPr>
          <a:xfrm>
            <a:off x="677333" y="1545465"/>
            <a:ext cx="9368187" cy="4495897"/>
          </a:xfrm>
        </p:spPr>
        <p:txBody>
          <a:bodyPr>
            <a:normAutofit/>
          </a:bodyPr>
          <a:lstStyle/>
          <a:p>
            <a:r>
              <a:rPr lang="nl-NL" sz="2200" dirty="0">
                <a:latin typeface="Candara" panose="020E0502030303020204" pitchFamily="34" charset="0"/>
              </a:rPr>
              <a:t>Overal in het rijk gelden dezelfde </a:t>
            </a:r>
            <a:r>
              <a:rPr lang="nl-NL" sz="2200" b="1" dirty="0">
                <a:latin typeface="Candara" panose="020E0502030303020204" pitchFamily="34" charset="0"/>
              </a:rPr>
              <a:t>wetten en regels</a:t>
            </a:r>
            <a:r>
              <a:rPr lang="nl-NL" sz="2200" dirty="0">
                <a:latin typeface="Candara" panose="020E0502030303020204" pitchFamily="34" charset="0"/>
              </a:rPr>
              <a:t>. Bijvoorbeeld: belasting </a:t>
            </a:r>
            <a:r>
              <a:rPr lang="nl-NL" sz="2200" dirty="0" smtClean="0">
                <a:latin typeface="Candara" panose="020E0502030303020204" pitchFamily="34" charset="0"/>
              </a:rPr>
              <a:t> betalen en </a:t>
            </a:r>
            <a:r>
              <a:rPr lang="nl-NL" sz="2200" dirty="0">
                <a:latin typeface="Candara" panose="020E0502030303020204" pitchFamily="34" charset="0"/>
              </a:rPr>
              <a:t>feestdagen. </a:t>
            </a:r>
          </a:p>
          <a:p>
            <a:r>
              <a:rPr lang="nl-NL" sz="2200" dirty="0">
                <a:latin typeface="Candara" panose="020E0502030303020204" pitchFamily="34" charset="0"/>
              </a:rPr>
              <a:t>In </a:t>
            </a:r>
            <a:r>
              <a:rPr lang="nl-NL" sz="2200" dirty="0" smtClean="0">
                <a:latin typeface="Candara" panose="020E0502030303020204" pitchFamily="34" charset="0"/>
              </a:rPr>
              <a:t>een moskee </a:t>
            </a:r>
            <a:r>
              <a:rPr lang="nl-NL" sz="2200" dirty="0">
                <a:latin typeface="Candara" panose="020E0502030303020204" pitchFamily="34" charset="0"/>
              </a:rPr>
              <a:t>is het bijvoorbeeld ook verboden om mensen of dieren af te beelden. </a:t>
            </a:r>
          </a:p>
          <a:p>
            <a:r>
              <a:rPr lang="nl-NL" sz="2200" dirty="0">
                <a:latin typeface="Candara" panose="020E0502030303020204" pitchFamily="34" charset="0"/>
              </a:rPr>
              <a:t>Mensen die in meerdere goden geloofden moesten Islamitisch worden.</a:t>
            </a:r>
          </a:p>
          <a:p>
            <a:r>
              <a:rPr lang="nl-NL" sz="2200" b="1" dirty="0">
                <a:latin typeface="Candara" panose="020E0502030303020204" pitchFamily="34" charset="0"/>
              </a:rPr>
              <a:t>Christenen en joden </a:t>
            </a:r>
            <a:r>
              <a:rPr lang="nl-NL" sz="2200" dirty="0">
                <a:latin typeface="Candara" panose="020E0502030303020204" pitchFamily="34" charset="0"/>
              </a:rPr>
              <a:t>mochten hun geloof houden en werden goed behandeld.</a:t>
            </a:r>
          </a:p>
          <a:p>
            <a:r>
              <a:rPr lang="nl-NL" sz="2200" dirty="0">
                <a:latin typeface="Candara" panose="020E0502030303020204" pitchFamily="34" charset="0"/>
              </a:rPr>
              <a:t>In het rijk was er dus </a:t>
            </a:r>
            <a:r>
              <a:rPr lang="nl-NL" sz="2200" b="1" dirty="0">
                <a:latin typeface="Candara" panose="020E0502030303020204" pitchFamily="34" charset="0"/>
              </a:rPr>
              <a:t>tolerantie</a:t>
            </a:r>
            <a:r>
              <a:rPr lang="nl-NL" sz="2200" dirty="0">
                <a:latin typeface="Candara" panose="020E0502030303020204" pitchFamily="34" charset="0"/>
              </a:rPr>
              <a:t> tegenover andere geloven. </a:t>
            </a:r>
          </a:p>
        </p:txBody>
      </p:sp>
      <p:sp>
        <p:nvSpPr>
          <p:cNvPr id="8" name="Rechthoek 7"/>
          <p:cNvSpPr/>
          <p:nvPr/>
        </p:nvSpPr>
        <p:spPr>
          <a:xfrm>
            <a:off x="127577" y="5151025"/>
            <a:ext cx="10467697" cy="9800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" name="Picture 2" descr="http://icons.iconarchive.com/icons/icons8/windows-8/512/Messaging-Question-ic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197" y="5261407"/>
            <a:ext cx="732269" cy="732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kstvak 9"/>
          <p:cNvSpPr txBox="1"/>
          <p:nvPr/>
        </p:nvSpPr>
        <p:spPr>
          <a:xfrm>
            <a:off x="1043466" y="5346214"/>
            <a:ext cx="530662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>
                <a:latin typeface="Candara" panose="020E0502030303020204" pitchFamily="34" charset="0"/>
              </a:rPr>
              <a:t>Zijn wij in Nederland ook tolerant?</a:t>
            </a:r>
          </a:p>
          <a:p>
            <a:endParaRPr lang="nl-NL" sz="2400" b="1" dirty="0">
              <a:latin typeface="Candara" panose="020E0502030303020204" pitchFamily="34" charset="0"/>
            </a:endParaRPr>
          </a:p>
          <a:p>
            <a:endParaRPr lang="nl-NL" sz="2400" b="1" dirty="0" smtClean="0">
              <a:latin typeface="Candara" panose="020E0502030303020204" pitchFamily="34" charset="0"/>
            </a:endParaRPr>
          </a:p>
          <a:p>
            <a:endParaRPr lang="nl-NL" sz="2400" b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8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Christenen en Moslims</a:t>
            </a:r>
            <a:endParaRPr lang="nl-NL" b="1" dirty="0"/>
          </a:p>
        </p:txBody>
      </p:sp>
      <p:sp>
        <p:nvSpPr>
          <p:cNvPr id="6" name="Tekstvak 5"/>
          <p:cNvSpPr txBox="1"/>
          <p:nvPr/>
        </p:nvSpPr>
        <p:spPr>
          <a:xfrm>
            <a:off x="9365876" y="399048"/>
            <a:ext cx="1617751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nl-NL" sz="2400" dirty="0" smtClean="0">
                <a:solidFill>
                  <a:schemeClr val="accent1"/>
                </a:solidFill>
              </a:rPr>
              <a:t>500 – 1000</a:t>
            </a:r>
            <a:endParaRPr lang="nl-NL" sz="2400" dirty="0">
              <a:solidFill>
                <a:schemeClr val="accent1"/>
              </a:solidFill>
            </a:endParaRPr>
          </a:p>
        </p:txBody>
      </p:sp>
      <p:pic>
        <p:nvPicPr>
          <p:cNvPr id="1026" name="Picture 2" descr="https://s-media-cache-ak0.pinimg.com/564x/fb/82/f4/fb82f4551313b7555d5576094cb8fc3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7719" y="202571"/>
            <a:ext cx="1316283" cy="1316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jdelijke aanduiding voor inhoud 2"/>
          <p:cNvSpPr>
            <a:spLocks noGrp="1"/>
          </p:cNvSpPr>
          <p:nvPr>
            <p:ph idx="1"/>
          </p:nvPr>
        </p:nvSpPr>
        <p:spPr>
          <a:xfrm>
            <a:off x="677333" y="1545465"/>
            <a:ext cx="9368187" cy="4495897"/>
          </a:xfrm>
        </p:spPr>
        <p:txBody>
          <a:bodyPr>
            <a:normAutofit/>
          </a:bodyPr>
          <a:lstStyle/>
          <a:p>
            <a:r>
              <a:rPr lang="nl-NL" sz="2200" dirty="0">
                <a:latin typeface="Candara" panose="020E0502030303020204" pitchFamily="34" charset="0"/>
              </a:rPr>
              <a:t>In de tijd van Karel de Grote was er veel contact tussen de </a:t>
            </a:r>
            <a:r>
              <a:rPr lang="nl-NL" sz="2200" b="1" dirty="0">
                <a:latin typeface="Candara" panose="020E0502030303020204" pitchFamily="34" charset="0"/>
              </a:rPr>
              <a:t>christenen en de moslims.</a:t>
            </a:r>
          </a:p>
          <a:p>
            <a:r>
              <a:rPr lang="nl-NL" sz="2200" dirty="0">
                <a:latin typeface="Candara" panose="020E0502030303020204" pitchFamily="34" charset="0"/>
              </a:rPr>
              <a:t>Er werd veel </a:t>
            </a:r>
            <a:r>
              <a:rPr lang="nl-NL" sz="2200" b="1" dirty="0">
                <a:latin typeface="Candara" panose="020E0502030303020204" pitchFamily="34" charset="0"/>
              </a:rPr>
              <a:t>handel </a:t>
            </a:r>
            <a:r>
              <a:rPr lang="nl-NL" sz="2200" dirty="0">
                <a:latin typeface="Candara" panose="020E0502030303020204" pitchFamily="34" charset="0"/>
              </a:rPr>
              <a:t>met elkaar gedreven,</a:t>
            </a:r>
          </a:p>
          <a:p>
            <a:r>
              <a:rPr lang="nl-NL" sz="2200" dirty="0">
                <a:latin typeface="Candara" panose="020E0502030303020204" pitchFamily="34" charset="0"/>
              </a:rPr>
              <a:t>Ook hebben de </a:t>
            </a:r>
            <a:r>
              <a:rPr lang="nl-NL" sz="2200" b="1" dirty="0">
                <a:latin typeface="Candara" panose="020E0502030303020204" pitchFamily="34" charset="0"/>
              </a:rPr>
              <a:t>christenen en de moslims </a:t>
            </a:r>
            <a:r>
              <a:rPr lang="nl-NL" sz="2200" dirty="0">
                <a:latin typeface="Candara" panose="020E0502030303020204" pitchFamily="34" charset="0"/>
              </a:rPr>
              <a:t>veel van elkaar over genomen.</a:t>
            </a:r>
          </a:p>
          <a:p>
            <a:r>
              <a:rPr lang="nl-NL" sz="2200" dirty="0">
                <a:latin typeface="Candara" panose="020E0502030303020204" pitchFamily="34" charset="0"/>
              </a:rPr>
              <a:t>De christenen hebben veel van de moslims geleerd over: </a:t>
            </a:r>
            <a:r>
              <a:rPr lang="nl-NL" sz="2200" b="1" dirty="0">
                <a:latin typeface="Candara" panose="020E0502030303020204" pitchFamily="34" charset="0"/>
              </a:rPr>
              <a:t>de wetenschap, geneeskunde en de wiskunde</a:t>
            </a:r>
            <a:r>
              <a:rPr lang="nl-NL" sz="2200" dirty="0">
                <a:latin typeface="Candara" panose="020E0502030303020204" pitchFamily="34" charset="0"/>
              </a:rPr>
              <a:t>. Ze brachten ook geschenken naar Karel de Grote zoals tapijten en olifanten</a:t>
            </a:r>
            <a:r>
              <a:rPr lang="nl-NL" sz="2200" dirty="0" smtClean="0">
                <a:latin typeface="Candara" panose="020E0502030303020204" pitchFamily="34" charset="0"/>
              </a:rPr>
              <a:t>.</a:t>
            </a:r>
            <a:endParaRPr lang="nl-NL" sz="2200" dirty="0">
              <a:latin typeface="Candara" panose="020E0502030303020204" pitchFamily="34" charset="0"/>
            </a:endParaRPr>
          </a:p>
          <a:p>
            <a:r>
              <a:rPr lang="nl-NL" sz="2200" dirty="0">
                <a:latin typeface="Candara" panose="020E0502030303020204" pitchFamily="34" charset="0"/>
              </a:rPr>
              <a:t>De christenen gaven hen </a:t>
            </a:r>
            <a:r>
              <a:rPr lang="nl-NL" sz="2200" dirty="0" smtClean="0">
                <a:latin typeface="Candara" panose="020E0502030303020204" pitchFamily="34" charset="0"/>
              </a:rPr>
              <a:t>vaak </a:t>
            </a:r>
            <a:r>
              <a:rPr lang="nl-NL" sz="2200" b="1" dirty="0" smtClean="0">
                <a:latin typeface="Candara" panose="020E0502030303020204" pitchFamily="34" charset="0"/>
              </a:rPr>
              <a:t>aardewerk, sieraden en wapens</a:t>
            </a:r>
            <a:r>
              <a:rPr lang="nl-NL" sz="2200" dirty="0" smtClean="0">
                <a:latin typeface="Candara" panose="020E0502030303020204" pitchFamily="34" charset="0"/>
              </a:rPr>
              <a:t>.</a:t>
            </a:r>
            <a:endParaRPr lang="nl-NL" sz="22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25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1783</TotalTime>
  <Words>493</Words>
  <Application>Microsoft Office PowerPoint</Application>
  <PresentationFormat>Breedbeeld</PresentationFormat>
  <Paragraphs>57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5" baseType="lpstr">
      <vt:lpstr>Arial</vt:lpstr>
      <vt:lpstr>Candara</vt:lpstr>
      <vt:lpstr>Trebuchet MS</vt:lpstr>
      <vt:lpstr>Wingdings 3</vt:lpstr>
      <vt:lpstr>Facet</vt:lpstr>
      <vt:lpstr>Mens en Maatschappij </vt:lpstr>
      <vt:lpstr>Planner</vt:lpstr>
      <vt:lpstr>Deze les: </vt:lpstr>
      <vt:lpstr>Het Arabische Rijk </vt:lpstr>
      <vt:lpstr>Verhaal van Mohammed</vt:lpstr>
      <vt:lpstr>Verhaal van Mohammed</vt:lpstr>
      <vt:lpstr>Verhaal van Mohammed</vt:lpstr>
      <vt:lpstr>Tolerantie</vt:lpstr>
      <vt:lpstr>Christenen en Moslims</vt:lpstr>
      <vt:lpstr>Christenen en Moslims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Mens en Maatschappij</dc:title>
  <dc:creator>Raymond Hoogeveen</dc:creator>
  <cp:lastModifiedBy>Raymond Hoogeveen</cp:lastModifiedBy>
  <cp:revision>119</cp:revision>
  <dcterms:created xsi:type="dcterms:W3CDTF">2015-08-20T13:34:25Z</dcterms:created>
  <dcterms:modified xsi:type="dcterms:W3CDTF">2018-03-01T10:46:56Z</dcterms:modified>
</cp:coreProperties>
</file>